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71" r:id="rId3"/>
    <p:sldId id="272" r:id="rId4"/>
    <p:sldId id="257" r:id="rId5"/>
    <p:sldId id="285" r:id="rId6"/>
    <p:sldId id="276" r:id="rId7"/>
    <p:sldId id="273" r:id="rId8"/>
    <p:sldId id="274" r:id="rId9"/>
    <p:sldId id="284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66" r:id="rId18"/>
    <p:sldId id="267" r:id="rId19"/>
    <p:sldId id="268" r:id="rId20"/>
    <p:sldId id="269" r:id="rId21"/>
    <p:sldId id="270" r:id="rId22"/>
    <p:sldId id="286" r:id="rId23"/>
    <p:sldId id="287" r:id="rId24"/>
    <p:sldId id="289" r:id="rId25"/>
    <p:sldId id="28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FF9E1D"/>
    <a:srgbClr val="D68B1C"/>
    <a:srgbClr val="609600"/>
    <a:srgbClr val="6CA800"/>
    <a:srgbClr val="EE7D00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74F12-AA26-4AC8-9962-C36BB8F32554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536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74F12-AA26-4AC8-9962-C36BB8F32554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81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74F12-AA26-4AC8-9962-C36BB8F32554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03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74F12-AA26-4AC8-9962-C36BB8F32554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96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74F12-AA26-4AC8-9962-C36BB8F32554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42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74F12-AA26-4AC8-9962-C36BB8F32554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4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74F12-AA26-4AC8-9962-C36BB8F32554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89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74F12-AA26-4AC8-9962-C36BB8F32554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47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74F12-AA26-4AC8-9962-C36BB8F32554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4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74F12-AA26-4AC8-9962-C36BB8F32554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3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74F12-AA26-4AC8-9962-C36BB8F32554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47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3074F12-AA26-4AC8-9962-C36BB8F32554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3885" y="2207360"/>
            <a:ext cx="5030115" cy="2901395"/>
          </a:xfrm>
        </p:spPr>
        <p:txBody>
          <a:bodyPr>
            <a:noAutofit/>
          </a:bodyPr>
          <a:lstStyle/>
          <a:p>
            <a:pPr algn="r"/>
            <a:r>
              <a:rPr lang="en-PH" sz="4300" b="1" dirty="0">
                <a:solidFill>
                  <a:schemeClr val="bg1"/>
                </a:solidFill>
              </a:rPr>
              <a:t>FINAL LIS HOUSEKEEPING FOR 2014  </a:t>
            </a:r>
            <a:endParaRPr lang="en-PH" sz="43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7410" y="5261460"/>
            <a:ext cx="3817625" cy="1374345"/>
          </a:xfrm>
        </p:spPr>
        <p:txBody>
          <a:bodyPr>
            <a:normAutofit/>
          </a:bodyPr>
          <a:lstStyle/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9785" y="2207359"/>
            <a:ext cx="7940660" cy="41230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PH" sz="3300" b="1" dirty="0">
                <a:solidFill>
                  <a:schemeClr val="bg1"/>
                </a:solidFill>
              </a:rPr>
              <a:t>Step  4       Conduct orientation to all  teachers with school stat &amp;  school registrar  on:</a:t>
            </a:r>
            <a:endParaRPr lang="en-PH" sz="3300" dirty="0">
              <a:solidFill>
                <a:schemeClr val="bg1"/>
              </a:solidFill>
            </a:endParaRPr>
          </a:p>
          <a:p>
            <a:pPr lvl="1"/>
            <a:r>
              <a:rPr lang="en-PH" sz="3300" dirty="0">
                <a:solidFill>
                  <a:schemeClr val="bg1"/>
                </a:solidFill>
              </a:rPr>
              <a:t>Purpose of reviewing ,Team  proofreading/validating and </a:t>
            </a:r>
            <a:r>
              <a:rPr lang="en-PH" sz="3300" dirty="0" smtClean="0">
                <a:solidFill>
                  <a:schemeClr val="bg1"/>
                </a:solidFill>
              </a:rPr>
              <a:t>Editing</a:t>
            </a:r>
          </a:p>
          <a:p>
            <a:pPr marL="457200" lvl="1" indent="0">
              <a:buNone/>
            </a:pPr>
            <a:endParaRPr lang="en-PH" sz="3300" dirty="0">
              <a:solidFill>
                <a:schemeClr val="bg1"/>
              </a:solidFill>
            </a:endParaRPr>
          </a:p>
          <a:p>
            <a:pPr lvl="1"/>
            <a:r>
              <a:rPr lang="en-PH" sz="3300" dirty="0">
                <a:solidFill>
                  <a:schemeClr val="bg1"/>
                </a:solidFill>
              </a:rPr>
              <a:t>How to proofread/validate and Edit</a:t>
            </a:r>
          </a:p>
          <a:p>
            <a:pPr lvl="1"/>
            <a:endParaRPr lang="en-US" sz="33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6176" y="222195"/>
            <a:ext cx="8229600" cy="1143000"/>
          </a:xfrm>
        </p:spPr>
        <p:txBody>
          <a:bodyPr/>
          <a:lstStyle/>
          <a:p>
            <a:r>
              <a:rPr lang="en-PH" b="1" dirty="0">
                <a:solidFill>
                  <a:schemeClr val="bg1"/>
                </a:solidFill>
              </a:rPr>
              <a:t>School Head</a:t>
            </a:r>
            <a:r>
              <a:rPr lang="en-PH" dirty="0">
                <a:solidFill>
                  <a:schemeClr val="bg1"/>
                </a:solidFill>
              </a:rPr>
              <a:t/>
            </a:r>
            <a:br>
              <a:rPr lang="en-PH" dirty="0">
                <a:solidFill>
                  <a:schemeClr val="bg1"/>
                </a:solidFill>
              </a:rPr>
            </a:br>
            <a:r>
              <a:rPr lang="en-PH" sz="3000" dirty="0">
                <a:solidFill>
                  <a:schemeClr val="bg1"/>
                </a:solidFill>
              </a:rPr>
              <a:t>to be assisted by the School Stat, School ICT </a:t>
            </a:r>
            <a:r>
              <a:rPr lang="en-PH" sz="3000" dirty="0" err="1">
                <a:solidFill>
                  <a:schemeClr val="bg1"/>
                </a:solidFill>
              </a:rPr>
              <a:t>Coor</a:t>
            </a:r>
            <a:r>
              <a:rPr lang="en-PH" sz="3000" dirty="0">
                <a:solidFill>
                  <a:schemeClr val="bg1"/>
                </a:solidFill>
              </a:rPr>
              <a:t>. and School Registrar </a:t>
            </a:r>
          </a:p>
        </p:txBody>
      </p:sp>
    </p:spTree>
    <p:extLst>
      <p:ext uri="{BB962C8B-B14F-4D97-AF65-F5344CB8AC3E}">
        <p14:creationId xmlns:p14="http://schemas.microsoft.com/office/powerpoint/2010/main" val="382037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9785" y="2207359"/>
            <a:ext cx="7940660" cy="4123035"/>
          </a:xfrm>
        </p:spPr>
        <p:txBody>
          <a:bodyPr>
            <a:noAutofit/>
          </a:bodyPr>
          <a:lstStyle/>
          <a:p>
            <a:pPr lvl="0"/>
            <a:r>
              <a:rPr lang="en-PH" sz="3600" dirty="0">
                <a:solidFill>
                  <a:schemeClr val="bg1"/>
                </a:solidFill>
              </a:rPr>
              <a:t>How to use the generated Form 1 during the proofreading/ validating  and how to record corrections in </a:t>
            </a:r>
            <a:r>
              <a:rPr lang="en-PH" sz="3600" b="1" dirty="0">
                <a:solidFill>
                  <a:srgbClr val="FF0000"/>
                </a:solidFill>
              </a:rPr>
              <a:t>red </a:t>
            </a:r>
            <a:r>
              <a:rPr lang="en-PH" sz="3600" b="1" dirty="0" smtClean="0">
                <a:solidFill>
                  <a:srgbClr val="FF0000"/>
                </a:solidFill>
              </a:rPr>
              <a:t>ink</a:t>
            </a:r>
          </a:p>
          <a:p>
            <a:r>
              <a:rPr lang="en-PH" sz="3600" dirty="0" smtClean="0">
                <a:solidFill>
                  <a:schemeClr val="bg1"/>
                </a:solidFill>
              </a:rPr>
              <a:t>Organize </a:t>
            </a:r>
            <a:r>
              <a:rPr lang="en-PH" sz="3600" dirty="0">
                <a:solidFill>
                  <a:schemeClr val="bg1"/>
                </a:solidFill>
              </a:rPr>
              <a:t>and schedule of  proofreading/validating and Editing so as not  to disrupt classes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6176" y="222195"/>
            <a:ext cx="8229600" cy="1143000"/>
          </a:xfrm>
        </p:spPr>
        <p:txBody>
          <a:bodyPr/>
          <a:lstStyle/>
          <a:p>
            <a:r>
              <a:rPr lang="en-PH" b="1" dirty="0">
                <a:solidFill>
                  <a:schemeClr val="bg1"/>
                </a:solidFill>
              </a:rPr>
              <a:t>School Head</a:t>
            </a:r>
            <a:r>
              <a:rPr lang="en-PH" dirty="0">
                <a:solidFill>
                  <a:schemeClr val="bg1"/>
                </a:solidFill>
              </a:rPr>
              <a:t/>
            </a:r>
            <a:br>
              <a:rPr lang="en-PH" dirty="0">
                <a:solidFill>
                  <a:schemeClr val="bg1"/>
                </a:solidFill>
              </a:rPr>
            </a:br>
            <a:r>
              <a:rPr lang="en-PH" sz="3000" dirty="0">
                <a:solidFill>
                  <a:schemeClr val="bg1"/>
                </a:solidFill>
              </a:rPr>
              <a:t>to be assisted by the School Stat, School ICT </a:t>
            </a:r>
            <a:r>
              <a:rPr lang="en-PH" sz="3000" dirty="0" err="1">
                <a:solidFill>
                  <a:schemeClr val="bg1"/>
                </a:solidFill>
              </a:rPr>
              <a:t>Coor</a:t>
            </a:r>
            <a:r>
              <a:rPr lang="en-PH" sz="3000" dirty="0">
                <a:solidFill>
                  <a:schemeClr val="bg1"/>
                </a:solidFill>
              </a:rPr>
              <a:t>. and School Registrar </a:t>
            </a:r>
          </a:p>
        </p:txBody>
      </p:sp>
    </p:spTree>
    <p:extLst>
      <p:ext uri="{BB962C8B-B14F-4D97-AF65-F5344CB8AC3E}">
        <p14:creationId xmlns:p14="http://schemas.microsoft.com/office/powerpoint/2010/main" val="175485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9785" y="2207359"/>
            <a:ext cx="7940660" cy="4123035"/>
          </a:xfrm>
        </p:spPr>
        <p:txBody>
          <a:bodyPr>
            <a:noAutofit/>
          </a:bodyPr>
          <a:lstStyle/>
          <a:p>
            <a:pPr lvl="0"/>
            <a:r>
              <a:rPr lang="en-PH" sz="3600" dirty="0">
                <a:solidFill>
                  <a:schemeClr val="bg1"/>
                </a:solidFill>
              </a:rPr>
              <a:t>How to use the generated Form 1 during the proofreading/ validating  and how to record corrections in </a:t>
            </a:r>
            <a:r>
              <a:rPr lang="en-PH" sz="3600" b="1" dirty="0">
                <a:solidFill>
                  <a:srgbClr val="FF0000"/>
                </a:solidFill>
              </a:rPr>
              <a:t>red </a:t>
            </a:r>
            <a:r>
              <a:rPr lang="en-PH" sz="3600" b="1" dirty="0" smtClean="0">
                <a:solidFill>
                  <a:srgbClr val="FF0000"/>
                </a:solidFill>
              </a:rPr>
              <a:t>ink</a:t>
            </a:r>
          </a:p>
          <a:p>
            <a:r>
              <a:rPr lang="en-PH" sz="3600" dirty="0" smtClean="0">
                <a:solidFill>
                  <a:schemeClr val="bg1"/>
                </a:solidFill>
              </a:rPr>
              <a:t>Organize </a:t>
            </a:r>
            <a:r>
              <a:rPr lang="en-PH" sz="3600" dirty="0">
                <a:solidFill>
                  <a:schemeClr val="bg1"/>
                </a:solidFill>
              </a:rPr>
              <a:t>and schedule of  proofreading/validating and Editing so as not  to disrupt classes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6176" y="222195"/>
            <a:ext cx="8229600" cy="1143000"/>
          </a:xfrm>
        </p:spPr>
        <p:txBody>
          <a:bodyPr/>
          <a:lstStyle/>
          <a:p>
            <a:r>
              <a:rPr lang="en-PH" b="1" dirty="0">
                <a:solidFill>
                  <a:schemeClr val="bg1"/>
                </a:solidFill>
              </a:rPr>
              <a:t>School Head</a:t>
            </a:r>
            <a:r>
              <a:rPr lang="en-PH" dirty="0">
                <a:solidFill>
                  <a:schemeClr val="bg1"/>
                </a:solidFill>
              </a:rPr>
              <a:t/>
            </a:r>
            <a:br>
              <a:rPr lang="en-PH" dirty="0">
                <a:solidFill>
                  <a:schemeClr val="bg1"/>
                </a:solidFill>
              </a:rPr>
            </a:br>
            <a:r>
              <a:rPr lang="en-PH" sz="3000" dirty="0">
                <a:solidFill>
                  <a:schemeClr val="bg1"/>
                </a:solidFill>
              </a:rPr>
              <a:t>to be assisted by the School Stat, School ICT </a:t>
            </a:r>
            <a:r>
              <a:rPr lang="en-PH" sz="3000" dirty="0" err="1">
                <a:solidFill>
                  <a:schemeClr val="bg1"/>
                </a:solidFill>
              </a:rPr>
              <a:t>Coor</a:t>
            </a:r>
            <a:r>
              <a:rPr lang="en-PH" sz="3000" dirty="0">
                <a:solidFill>
                  <a:schemeClr val="bg1"/>
                </a:solidFill>
              </a:rPr>
              <a:t>. and School Registrar </a:t>
            </a:r>
          </a:p>
        </p:txBody>
      </p:sp>
    </p:spTree>
    <p:extLst>
      <p:ext uri="{BB962C8B-B14F-4D97-AF65-F5344CB8AC3E}">
        <p14:creationId xmlns:p14="http://schemas.microsoft.com/office/powerpoint/2010/main" val="244518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9785" y="1749245"/>
            <a:ext cx="7940660" cy="4581149"/>
          </a:xfrm>
        </p:spPr>
        <p:txBody>
          <a:bodyPr>
            <a:noAutofit/>
          </a:bodyPr>
          <a:lstStyle/>
          <a:p>
            <a:r>
              <a:rPr lang="en-PH" sz="3600" b="1" dirty="0">
                <a:solidFill>
                  <a:schemeClr val="bg1"/>
                </a:solidFill>
              </a:rPr>
              <a:t>Step  5     School Level:  Proofreading/Validating </a:t>
            </a:r>
            <a:endParaRPr lang="en-PH" sz="3600" dirty="0">
              <a:solidFill>
                <a:schemeClr val="bg1"/>
              </a:solidFill>
            </a:endParaRPr>
          </a:p>
          <a:p>
            <a:pPr lvl="1"/>
            <a:r>
              <a:rPr lang="en-PH" sz="3600" dirty="0">
                <a:solidFill>
                  <a:schemeClr val="bg1"/>
                </a:solidFill>
              </a:rPr>
              <a:t>Teacher  validates  Form 1 with School Registrar </a:t>
            </a:r>
            <a:endParaRPr lang="en-PH" sz="36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PH" sz="3600" dirty="0">
              <a:solidFill>
                <a:schemeClr val="bg1"/>
              </a:solidFill>
            </a:endParaRPr>
          </a:p>
          <a:p>
            <a:pPr lvl="1"/>
            <a:r>
              <a:rPr lang="en-PH" sz="3600" dirty="0">
                <a:solidFill>
                  <a:schemeClr val="bg1"/>
                </a:solidFill>
              </a:rPr>
              <a:t>Teacher records corrections above items to be corrected in </a:t>
            </a:r>
            <a:r>
              <a:rPr lang="en-PH" sz="3600" dirty="0">
                <a:solidFill>
                  <a:srgbClr val="FF0000"/>
                </a:solidFill>
              </a:rPr>
              <a:t>red ink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6176" y="222195"/>
            <a:ext cx="8229600" cy="1143000"/>
          </a:xfrm>
        </p:spPr>
        <p:txBody>
          <a:bodyPr/>
          <a:lstStyle/>
          <a:p>
            <a:r>
              <a:rPr lang="en-PH" b="1" dirty="0">
                <a:solidFill>
                  <a:srgbClr val="FFFF00"/>
                </a:solidFill>
              </a:rPr>
              <a:t>Teacher with School Registrar</a:t>
            </a:r>
            <a:endParaRPr lang="en-PH" sz="3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91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9785" y="1749245"/>
            <a:ext cx="7940660" cy="4581149"/>
          </a:xfrm>
        </p:spPr>
        <p:txBody>
          <a:bodyPr>
            <a:noAutofit/>
          </a:bodyPr>
          <a:lstStyle/>
          <a:p>
            <a:pPr lvl="0"/>
            <a:r>
              <a:rPr lang="en-PH" sz="3600" dirty="0">
                <a:solidFill>
                  <a:schemeClr val="bg1"/>
                </a:solidFill>
              </a:rPr>
              <a:t>Records what document was used in validating at the last column of Form 1 (Remarks</a:t>
            </a:r>
            <a:r>
              <a:rPr lang="en-PH" sz="3600" dirty="0" smtClean="0">
                <a:solidFill>
                  <a:schemeClr val="bg1"/>
                </a:solidFill>
              </a:rPr>
              <a:t>)</a:t>
            </a:r>
          </a:p>
          <a:p>
            <a:pPr marL="0" lvl="0" indent="0">
              <a:buNone/>
            </a:pPr>
            <a:endParaRPr lang="en-PH" sz="3600" dirty="0">
              <a:solidFill>
                <a:schemeClr val="bg1"/>
              </a:solidFill>
            </a:endParaRPr>
          </a:p>
          <a:p>
            <a:pPr lvl="0"/>
            <a:r>
              <a:rPr lang="en-PH" sz="3600" dirty="0">
                <a:solidFill>
                  <a:schemeClr val="bg1"/>
                </a:solidFill>
              </a:rPr>
              <a:t>Teacher and School registrar to sign  under the space provided in the Form 1 for “Validated</a:t>
            </a:r>
            <a:r>
              <a:rPr lang="en-PH" sz="3600" dirty="0" smtClean="0">
                <a:solidFill>
                  <a:schemeClr val="bg1"/>
                </a:solidFill>
              </a:rPr>
              <a:t>”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6176" y="222195"/>
            <a:ext cx="8229600" cy="1143000"/>
          </a:xfrm>
        </p:spPr>
        <p:txBody>
          <a:bodyPr/>
          <a:lstStyle/>
          <a:p>
            <a:r>
              <a:rPr lang="en-PH" b="1" dirty="0">
                <a:solidFill>
                  <a:srgbClr val="FFFF00"/>
                </a:solidFill>
              </a:rPr>
              <a:t>Teacher with School Registrar</a:t>
            </a:r>
            <a:endParaRPr lang="en-PH" sz="3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42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9785" y="1749245"/>
            <a:ext cx="7940660" cy="458114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PH" sz="3600" dirty="0">
              <a:solidFill>
                <a:schemeClr val="bg1"/>
              </a:solidFill>
            </a:endParaRPr>
          </a:p>
          <a:p>
            <a:r>
              <a:rPr lang="en-PH" sz="3600" dirty="0">
                <a:solidFill>
                  <a:schemeClr val="bg1"/>
                </a:solidFill>
              </a:rPr>
              <a:t>Gives validated form 1 to school stat for editing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6176" y="222195"/>
            <a:ext cx="8229600" cy="1143000"/>
          </a:xfrm>
        </p:spPr>
        <p:txBody>
          <a:bodyPr/>
          <a:lstStyle/>
          <a:p>
            <a:r>
              <a:rPr lang="en-PH" b="1" dirty="0">
                <a:solidFill>
                  <a:srgbClr val="FFFF00"/>
                </a:solidFill>
              </a:rPr>
              <a:t>Teacher with School Registrar</a:t>
            </a:r>
            <a:endParaRPr lang="en-PH" sz="3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3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9785" y="1749245"/>
            <a:ext cx="7940660" cy="4581149"/>
          </a:xfrm>
        </p:spPr>
        <p:txBody>
          <a:bodyPr>
            <a:noAutofit/>
          </a:bodyPr>
          <a:lstStyle/>
          <a:p>
            <a:r>
              <a:rPr lang="en-PH" sz="3300" b="1" dirty="0">
                <a:solidFill>
                  <a:schemeClr val="bg1"/>
                </a:solidFill>
              </a:rPr>
              <a:t>Step  6  Editing</a:t>
            </a:r>
            <a:endParaRPr lang="en-PH" sz="3300" dirty="0">
              <a:solidFill>
                <a:schemeClr val="bg1"/>
              </a:solidFill>
            </a:endParaRPr>
          </a:p>
          <a:p>
            <a:pPr lvl="1"/>
            <a:r>
              <a:rPr lang="en-PH" sz="3300" dirty="0">
                <a:solidFill>
                  <a:schemeClr val="bg1"/>
                </a:solidFill>
              </a:rPr>
              <a:t>School Stat with Teacher to  do the necessary editing for  Learner </a:t>
            </a:r>
            <a:r>
              <a:rPr lang="en-PH" sz="3300" dirty="0" smtClean="0">
                <a:solidFill>
                  <a:schemeClr val="bg1"/>
                </a:solidFill>
              </a:rPr>
              <a:t>Profile</a:t>
            </a:r>
          </a:p>
          <a:p>
            <a:pPr marL="457200" lvl="1" indent="0">
              <a:buNone/>
            </a:pPr>
            <a:endParaRPr lang="en-PH" sz="3300" dirty="0">
              <a:solidFill>
                <a:schemeClr val="bg1"/>
              </a:solidFill>
            </a:endParaRPr>
          </a:p>
          <a:p>
            <a:pPr lvl="1"/>
            <a:r>
              <a:rPr lang="en-PH" sz="3300" dirty="0">
                <a:solidFill>
                  <a:schemeClr val="bg1"/>
                </a:solidFill>
              </a:rPr>
              <a:t>After editing click  “submit</a:t>
            </a:r>
            <a:r>
              <a:rPr lang="en-PH" sz="3300" dirty="0" smtClean="0">
                <a:solidFill>
                  <a:schemeClr val="bg1"/>
                </a:solidFill>
              </a:rPr>
              <a:t>”</a:t>
            </a:r>
          </a:p>
          <a:p>
            <a:pPr marL="457200" lvl="1" indent="0">
              <a:buNone/>
            </a:pPr>
            <a:endParaRPr lang="en-PH" sz="3300" dirty="0">
              <a:solidFill>
                <a:schemeClr val="bg1"/>
              </a:solidFill>
            </a:endParaRPr>
          </a:p>
          <a:p>
            <a:pPr lvl="1"/>
            <a:r>
              <a:rPr lang="en-PH" sz="3300" dirty="0">
                <a:solidFill>
                  <a:schemeClr val="bg1"/>
                </a:solidFill>
              </a:rPr>
              <a:t>School Stat to sign on the space provided for “Edited” in the Form 1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6176" y="222195"/>
            <a:ext cx="8229600" cy="1143000"/>
          </a:xfrm>
        </p:spPr>
        <p:txBody>
          <a:bodyPr/>
          <a:lstStyle/>
          <a:p>
            <a:r>
              <a:rPr lang="en-PH" b="1" dirty="0">
                <a:solidFill>
                  <a:srgbClr val="FFFF00"/>
                </a:solidFill>
              </a:rPr>
              <a:t>Teacher with School Statistician </a:t>
            </a:r>
            <a:endParaRPr lang="en-PH" sz="3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19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79613"/>
              </p:ext>
            </p:extLst>
          </p:nvPr>
        </p:nvGraphicFramePr>
        <p:xfrm>
          <a:off x="907079" y="1121469"/>
          <a:ext cx="7635251" cy="5695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0650"/>
                <a:gridCol w="3884601"/>
              </a:tblGrid>
              <a:tr h="2436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Data to Proofread/validate </a:t>
                      </a:r>
                      <a:endParaRPr lang="en-PH" sz="2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06" marR="681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Document</a:t>
                      </a:r>
                      <a:endParaRPr lang="en-PH" sz="2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06" marR="68106" marT="0" marB="0"/>
                </a:tc>
              </a:tr>
              <a:tr h="2175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LEARNER PROFILE</a:t>
                      </a:r>
                      <a:endParaRPr lang="en-PH" sz="2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06" marR="681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PH" sz="2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06" marR="68106" marT="0" marB="0"/>
                </a:tc>
              </a:tr>
              <a:tr h="4137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 smtClean="0">
                          <a:solidFill>
                            <a:schemeClr val="tx1"/>
                          </a:solidFill>
                          <a:effectLst/>
                        </a:rPr>
                        <a:t>LRN</a:t>
                      </a:r>
                      <a:endParaRPr lang="en-PH" sz="25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106" marR="6810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>
                          <a:solidFill>
                            <a:schemeClr val="tx1"/>
                          </a:solidFill>
                          <a:effectLst/>
                        </a:rPr>
                        <a:t>   Form 1</a:t>
                      </a:r>
                      <a:endParaRPr lang="en-PH" sz="2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06" marR="68106" marT="0" marB="0"/>
                </a:tc>
              </a:tr>
              <a:tr h="5743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>
                          <a:solidFill>
                            <a:schemeClr val="tx1"/>
                          </a:solidFill>
                          <a:effectLst/>
                        </a:rPr>
                        <a:t>Surname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>
                          <a:solidFill>
                            <a:schemeClr val="tx1"/>
                          </a:solidFill>
                          <a:effectLst/>
                        </a:rPr>
                        <a:t>Middle Name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>
                          <a:solidFill>
                            <a:schemeClr val="tx1"/>
                          </a:solidFill>
                          <a:effectLst/>
                        </a:rPr>
                        <a:t>First Name</a:t>
                      </a:r>
                      <a:endParaRPr lang="en-PH" sz="2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06" marR="68106" marT="0" marB="0"/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Birth Certificate or its equivalent document</a:t>
                      </a:r>
                      <a:endParaRPr lang="en-PH" sz="2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06" marR="68106" marT="0" marB="0"/>
                </a:tc>
              </a:tr>
              <a:tr h="4003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 smtClean="0">
                          <a:solidFill>
                            <a:schemeClr val="tx1"/>
                          </a:solidFill>
                          <a:effectLst/>
                        </a:rPr>
                        <a:t>Gender</a:t>
                      </a:r>
                      <a:endParaRPr lang="en-PH" sz="25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106" marR="68106" marT="0" marB="0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</a:tr>
              <a:tr h="10094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Birth Date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Month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Day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Year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PH" sz="2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06" marR="68106" marT="0" marB="0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95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9319874"/>
              </p:ext>
            </p:extLst>
          </p:nvPr>
        </p:nvGraphicFramePr>
        <p:xfrm>
          <a:off x="296260" y="985719"/>
          <a:ext cx="8551480" cy="53446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00727"/>
                <a:gridCol w="4350753"/>
              </a:tblGrid>
              <a:tr h="8624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 smtClean="0">
                          <a:solidFill>
                            <a:schemeClr val="tx1"/>
                          </a:solidFill>
                          <a:effectLst/>
                        </a:rPr>
                        <a:t>Father</a:t>
                      </a:r>
                      <a:endParaRPr lang="en-PH" sz="25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PH" sz="25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 smtClean="0">
                          <a:solidFill>
                            <a:schemeClr val="tx1"/>
                          </a:solidFill>
                          <a:effectLst/>
                        </a:rPr>
                        <a:t>Birth Certificate or its equivalent document</a:t>
                      </a:r>
                      <a:endParaRPr lang="en-PH" sz="25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PH" sz="2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99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Mother’s Maiden </a:t>
                      </a:r>
                      <a:r>
                        <a:rPr lang="en-PH" sz="2500" dirty="0" smtClean="0">
                          <a:solidFill>
                            <a:schemeClr val="tx1"/>
                          </a:solidFill>
                          <a:effectLst/>
                        </a:rPr>
                        <a:t>name</a:t>
                      </a:r>
                      <a:endParaRPr lang="en-PH" sz="25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</a:tr>
              <a:tr h="5174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 smtClean="0">
                          <a:solidFill>
                            <a:schemeClr val="tx1"/>
                          </a:solidFill>
                          <a:effectLst/>
                        </a:rPr>
                        <a:t>Religion</a:t>
                      </a:r>
                      <a:endParaRPr lang="en-PH" sz="25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</a:tr>
              <a:tr h="32748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Guardian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Relationship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Relative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PH" sz="2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Interview</a:t>
                      </a:r>
                      <a:endParaRPr lang="en-PH" sz="2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61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827854"/>
              </p:ext>
            </p:extLst>
          </p:nvPr>
        </p:nvGraphicFramePr>
        <p:xfrm>
          <a:off x="448965" y="1596538"/>
          <a:ext cx="8246070" cy="4742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50701"/>
                <a:gridCol w="4195369"/>
              </a:tblGrid>
              <a:tr h="11856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Current Residence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PH" sz="2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>
                          <a:solidFill>
                            <a:schemeClr val="tx1"/>
                          </a:solidFill>
                          <a:effectLst/>
                        </a:rPr>
                        <a:t>Interview</a:t>
                      </a:r>
                      <a:endParaRPr lang="en-PH" sz="2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56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Dialects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PH" sz="2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Interview</a:t>
                      </a:r>
                      <a:endParaRPr lang="en-PH" sz="2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56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>
                          <a:solidFill>
                            <a:schemeClr val="tx1"/>
                          </a:solidFill>
                          <a:effectLst/>
                        </a:rPr>
                        <a:t>Mother Tongue</a:t>
                      </a:r>
                      <a:endParaRPr lang="en-PH" sz="2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>
                          <a:solidFill>
                            <a:schemeClr val="tx1"/>
                          </a:solidFill>
                          <a:effectLst/>
                        </a:rPr>
                        <a:t>interview</a:t>
                      </a:r>
                      <a:endParaRPr lang="en-PH" sz="2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56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>
                          <a:solidFill>
                            <a:schemeClr val="tx1"/>
                          </a:solidFill>
                          <a:effectLst/>
                        </a:rPr>
                        <a:t>Ethnicities</a:t>
                      </a:r>
                      <a:endParaRPr lang="en-PH" sz="2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CVF-2 from DSWD</a:t>
                      </a:r>
                      <a:endParaRPr lang="en-PH" sz="2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32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PH" sz="5000" b="1" dirty="0" smtClean="0">
                <a:solidFill>
                  <a:srgbClr val="FFFF00"/>
                </a:solidFill>
              </a:rPr>
              <a:t>Reminders:</a:t>
            </a:r>
            <a:endParaRPr lang="en-PH" sz="5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1596540"/>
            <a:ext cx="7924190" cy="427574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PH" sz="3500" dirty="0" smtClean="0">
                <a:solidFill>
                  <a:schemeClr val="bg1"/>
                </a:solidFill>
              </a:rPr>
              <a:t>These </a:t>
            </a:r>
            <a:r>
              <a:rPr lang="en-PH" sz="3500" dirty="0">
                <a:solidFill>
                  <a:schemeClr val="bg1"/>
                </a:solidFill>
              </a:rPr>
              <a:t>tasks should be done seriously</a:t>
            </a:r>
            <a:r>
              <a:rPr lang="en-PH" sz="3500" dirty="0" smtClean="0">
                <a:solidFill>
                  <a:schemeClr val="bg1"/>
                </a:solidFill>
              </a:rPr>
              <a:t>.</a:t>
            </a:r>
          </a:p>
          <a:p>
            <a:pPr marL="0" lvl="0" indent="0">
              <a:buNone/>
            </a:pPr>
            <a:endParaRPr lang="en-PH" sz="3500" dirty="0">
              <a:solidFill>
                <a:schemeClr val="bg1"/>
              </a:solidFill>
            </a:endParaRPr>
          </a:p>
          <a:p>
            <a:pPr lvl="0"/>
            <a:r>
              <a:rPr lang="en-PH" sz="3500" dirty="0" smtClean="0">
                <a:solidFill>
                  <a:schemeClr val="bg1"/>
                </a:solidFill>
              </a:rPr>
              <a:t>Proofreading </a:t>
            </a:r>
            <a:r>
              <a:rPr lang="en-PH" sz="3500" dirty="0">
                <a:solidFill>
                  <a:schemeClr val="bg1"/>
                </a:solidFill>
              </a:rPr>
              <a:t>and validating should be  done by Teacher and School Registrar </a:t>
            </a:r>
            <a:r>
              <a:rPr lang="en-PH" sz="3500" b="1" dirty="0">
                <a:solidFill>
                  <a:schemeClr val="bg1"/>
                </a:solidFill>
              </a:rPr>
              <a:t>together</a:t>
            </a:r>
            <a:r>
              <a:rPr lang="en-PH" sz="3500" b="1" dirty="0" smtClean="0">
                <a:solidFill>
                  <a:schemeClr val="bg1"/>
                </a:solidFill>
              </a:rPr>
              <a:t>.</a:t>
            </a:r>
          </a:p>
          <a:p>
            <a:pPr marL="0" lvl="0" indent="0">
              <a:buNone/>
            </a:pPr>
            <a:endParaRPr lang="en-PH" sz="3500" dirty="0">
              <a:solidFill>
                <a:schemeClr val="bg1"/>
              </a:solidFill>
            </a:endParaRPr>
          </a:p>
          <a:p>
            <a:pPr lvl="0"/>
            <a:r>
              <a:rPr lang="en-PH" sz="3500" dirty="0" smtClean="0">
                <a:solidFill>
                  <a:schemeClr val="bg1"/>
                </a:solidFill>
              </a:rPr>
              <a:t>Editing </a:t>
            </a:r>
            <a:r>
              <a:rPr lang="en-PH" sz="3500" dirty="0">
                <a:solidFill>
                  <a:schemeClr val="bg1"/>
                </a:solidFill>
              </a:rPr>
              <a:t>should be done by Teacher and School Statistician </a:t>
            </a:r>
            <a:r>
              <a:rPr lang="en-PH" sz="3500" b="1" dirty="0">
                <a:solidFill>
                  <a:schemeClr val="bg1"/>
                </a:solidFill>
              </a:rPr>
              <a:t>together.</a:t>
            </a:r>
            <a:endParaRPr lang="en-PH" sz="3500" dirty="0">
              <a:solidFill>
                <a:schemeClr val="bg1"/>
              </a:solidFill>
            </a:endParaRPr>
          </a:p>
          <a:p>
            <a:endParaRPr lang="en-PH" sz="3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94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6695295"/>
              </p:ext>
            </p:extLst>
          </p:nvPr>
        </p:nvGraphicFramePr>
        <p:xfrm>
          <a:off x="296259" y="1596540"/>
          <a:ext cx="8551481" cy="5257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00727"/>
                <a:gridCol w="4350754"/>
              </a:tblGrid>
              <a:tr h="1200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Enrolment Issue and Other Issues</a:t>
                      </a:r>
                      <a:endParaRPr lang="en-PH" sz="2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PH" sz="2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200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>
                          <a:solidFill>
                            <a:schemeClr val="tx1"/>
                          </a:solidFill>
                          <a:effectLst/>
                        </a:rPr>
                        <a:t>Duplicate LRN</a:t>
                      </a:r>
                      <a:endParaRPr lang="en-PH" sz="2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>
                          <a:solidFill>
                            <a:schemeClr val="tx1"/>
                          </a:solidFill>
                          <a:effectLst/>
                        </a:rPr>
                        <a:t>Form 1 and LIS</a:t>
                      </a:r>
                      <a:endParaRPr lang="en-PH" sz="2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00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>
                          <a:solidFill>
                            <a:schemeClr val="tx1"/>
                          </a:solidFill>
                          <a:effectLst/>
                        </a:rPr>
                        <a:t>Two  learners  in  one LRN</a:t>
                      </a:r>
                      <a:endParaRPr lang="en-PH" sz="2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>
                          <a:solidFill>
                            <a:schemeClr val="tx1"/>
                          </a:solidFill>
                          <a:effectLst/>
                        </a:rPr>
                        <a:t>Form 1 and LIS</a:t>
                      </a:r>
                      <a:endParaRPr lang="en-PH" sz="2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2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PH" sz="2500" dirty="0" smtClean="0">
                          <a:solidFill>
                            <a:schemeClr val="tx1"/>
                          </a:solidFill>
                          <a:effectLst/>
                        </a:rPr>
                        <a:t>Duplicate </a:t>
                      </a: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Enrolment</a:t>
                      </a:r>
                      <a:endParaRPr lang="en-PH" sz="2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 smtClean="0">
                          <a:solidFill>
                            <a:schemeClr val="tx1"/>
                          </a:solidFill>
                          <a:effectLst/>
                        </a:rPr>
                        <a:t>LIS</a:t>
                      </a:r>
                      <a:endParaRPr lang="en-PH" sz="2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00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PH" sz="2500" dirty="0" smtClean="0">
                          <a:solidFill>
                            <a:schemeClr val="tx1"/>
                          </a:solidFill>
                          <a:effectLst/>
                        </a:rPr>
                        <a:t>Transfer </a:t>
                      </a: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from one section to another</a:t>
                      </a:r>
                      <a:endParaRPr lang="en-PH" sz="2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LIS</a:t>
                      </a:r>
                      <a:endParaRPr lang="en-PH" sz="2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00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PH" sz="2500" dirty="0" smtClean="0">
                          <a:solidFill>
                            <a:schemeClr val="tx1"/>
                          </a:solidFill>
                          <a:effectLst/>
                        </a:rPr>
                        <a:t>Transfer </a:t>
                      </a: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from level to another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Ex:  Gr. 1 to 2 or vice versa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PH" sz="2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Form 137 </a:t>
                      </a:r>
                      <a:endParaRPr lang="en-PH" sz="2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67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1783441"/>
              </p:ext>
            </p:extLst>
          </p:nvPr>
        </p:nvGraphicFramePr>
        <p:xfrm>
          <a:off x="754374" y="1901950"/>
          <a:ext cx="7482545" cy="1752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5636"/>
                <a:gridCol w="3806909"/>
              </a:tblGrid>
              <a:tr h="1200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 err="1">
                          <a:solidFill>
                            <a:schemeClr val="tx1"/>
                          </a:solidFill>
                          <a:effectLst/>
                        </a:rPr>
                        <a:t>Balik-aral</a:t>
                      </a:r>
                      <a:endParaRPr lang="en-PH" sz="2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Form 137</a:t>
                      </a:r>
                      <a:endParaRPr lang="en-PH" sz="2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00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Date of Enrolment</a:t>
                      </a:r>
                      <a:endParaRPr lang="en-PH" sz="2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PH" sz="2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00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Other issues not mentioned above</a:t>
                      </a:r>
                      <a:endParaRPr lang="en-PH" sz="2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PH" sz="2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37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>
                <a:solidFill>
                  <a:schemeClr val="bg1"/>
                </a:solidFill>
              </a:rPr>
              <a:t>District </a:t>
            </a:r>
            <a:r>
              <a:rPr lang="en-PH" b="1" dirty="0" smtClean="0">
                <a:solidFill>
                  <a:schemeClr val="bg1"/>
                </a:solidFill>
              </a:rPr>
              <a:t>Level </a:t>
            </a:r>
            <a:br>
              <a:rPr lang="en-PH" b="1" dirty="0" smtClean="0">
                <a:solidFill>
                  <a:schemeClr val="bg1"/>
                </a:solidFill>
              </a:rPr>
            </a:br>
            <a:r>
              <a:rPr lang="en-PH" b="1" dirty="0" smtClean="0">
                <a:solidFill>
                  <a:schemeClr val="bg1"/>
                </a:solidFill>
              </a:rPr>
              <a:t>Validation Schedule</a:t>
            </a:r>
            <a:endParaRPr lang="en-PH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444305"/>
              </p:ext>
            </p:extLst>
          </p:nvPr>
        </p:nvGraphicFramePr>
        <p:xfrm>
          <a:off x="457200" y="1600200"/>
          <a:ext cx="82296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5865"/>
                <a:gridCol w="51837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PH" sz="2500" dirty="0" smtClean="0">
                          <a:solidFill>
                            <a:schemeClr val="tx1"/>
                          </a:solidFill>
                        </a:rPr>
                        <a:t>School </a:t>
                      </a:r>
                      <a:endParaRPr lang="en-PH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500" dirty="0" smtClean="0">
                          <a:solidFill>
                            <a:schemeClr val="tx1"/>
                          </a:solidFill>
                        </a:rPr>
                        <a:t>Date and Time</a:t>
                      </a:r>
                      <a:endParaRPr lang="en-PH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PH" sz="2500" dirty="0" err="1" smtClean="0">
                          <a:solidFill>
                            <a:schemeClr val="tx1"/>
                          </a:solidFill>
                        </a:rPr>
                        <a:t>Barang-Barang</a:t>
                      </a:r>
                      <a:r>
                        <a:rPr lang="en-PH" sz="2500" dirty="0" smtClean="0">
                          <a:solidFill>
                            <a:schemeClr val="tx1"/>
                          </a:solidFill>
                        </a:rPr>
                        <a:t> ES</a:t>
                      </a:r>
                      <a:endParaRPr lang="en-PH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PH" sz="2500" dirty="0" smtClean="0">
                          <a:solidFill>
                            <a:schemeClr val="tx1"/>
                          </a:solidFill>
                        </a:rPr>
                        <a:t>October 10, 2014 – 8:00-8:30</a:t>
                      </a:r>
                      <a:endParaRPr lang="en-PH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PH" sz="2500" dirty="0" err="1" smtClean="0">
                          <a:solidFill>
                            <a:schemeClr val="tx1"/>
                          </a:solidFill>
                        </a:rPr>
                        <a:t>Canggohob</a:t>
                      </a:r>
                      <a:r>
                        <a:rPr lang="en-PH" sz="2500" dirty="0" smtClean="0">
                          <a:solidFill>
                            <a:schemeClr val="tx1"/>
                          </a:solidFill>
                        </a:rPr>
                        <a:t> ES</a:t>
                      </a:r>
                      <a:endParaRPr lang="en-PH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500" dirty="0" smtClean="0">
                          <a:solidFill>
                            <a:schemeClr val="tx1"/>
                          </a:solidFill>
                        </a:rPr>
                        <a:t>October 10, 2014 – 8:30-9:30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PH" sz="2500" dirty="0" err="1" smtClean="0">
                          <a:solidFill>
                            <a:schemeClr val="tx1"/>
                          </a:solidFill>
                        </a:rPr>
                        <a:t>Cansal-ing</a:t>
                      </a:r>
                      <a:r>
                        <a:rPr lang="en-PH" sz="2500" baseline="0" dirty="0" smtClean="0">
                          <a:solidFill>
                            <a:schemeClr val="tx1"/>
                          </a:solidFill>
                        </a:rPr>
                        <a:t> ES</a:t>
                      </a:r>
                      <a:endParaRPr lang="en-PH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500" dirty="0" smtClean="0">
                          <a:solidFill>
                            <a:schemeClr val="tx1"/>
                          </a:solidFill>
                        </a:rPr>
                        <a:t>October 10, 2014 – 12:30-1:00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PH" sz="2500" dirty="0" err="1" smtClean="0">
                          <a:solidFill>
                            <a:schemeClr val="tx1"/>
                          </a:solidFill>
                        </a:rPr>
                        <a:t>Cantombol</a:t>
                      </a:r>
                      <a:r>
                        <a:rPr lang="en-PH" sz="2500" dirty="0" smtClean="0">
                          <a:solidFill>
                            <a:schemeClr val="tx1"/>
                          </a:solidFill>
                        </a:rPr>
                        <a:t> ES</a:t>
                      </a:r>
                      <a:endParaRPr lang="en-PH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500" dirty="0" smtClean="0">
                          <a:solidFill>
                            <a:schemeClr val="tx1"/>
                          </a:solidFill>
                        </a:rPr>
                        <a:t>October 10, 2014 – 2:30- 3:00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PH" sz="2500" dirty="0" err="1" smtClean="0">
                          <a:solidFill>
                            <a:schemeClr val="tx1"/>
                          </a:solidFill>
                        </a:rPr>
                        <a:t>Capanun</a:t>
                      </a:r>
                      <a:r>
                        <a:rPr lang="en-PH" sz="2500" dirty="0" smtClean="0">
                          <a:solidFill>
                            <a:schemeClr val="tx1"/>
                          </a:solidFill>
                        </a:rPr>
                        <a:t>-an</a:t>
                      </a:r>
                      <a:r>
                        <a:rPr lang="en-PH" sz="2500" baseline="0" dirty="0" smtClean="0">
                          <a:solidFill>
                            <a:schemeClr val="tx1"/>
                          </a:solidFill>
                        </a:rPr>
                        <a:t> ES</a:t>
                      </a:r>
                      <a:endParaRPr lang="en-PH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500" dirty="0" smtClean="0">
                          <a:solidFill>
                            <a:schemeClr val="tx1"/>
                          </a:solidFill>
                        </a:rPr>
                        <a:t>October 10, 2014 – 3:00-3:30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PH" sz="2500" dirty="0" err="1" smtClean="0">
                          <a:solidFill>
                            <a:schemeClr val="tx1"/>
                          </a:solidFill>
                        </a:rPr>
                        <a:t>Dagbasan</a:t>
                      </a:r>
                      <a:r>
                        <a:rPr lang="en-PH" sz="2500" dirty="0" smtClean="0">
                          <a:solidFill>
                            <a:schemeClr val="tx1"/>
                          </a:solidFill>
                        </a:rPr>
                        <a:t> ES</a:t>
                      </a:r>
                      <a:endParaRPr lang="en-PH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500" dirty="0" smtClean="0">
                          <a:solidFill>
                            <a:schemeClr val="tx1"/>
                          </a:solidFill>
                        </a:rPr>
                        <a:t>October 10, 2014 – 3:30- 4:00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PH" sz="2500" dirty="0" smtClean="0">
                          <a:solidFill>
                            <a:schemeClr val="tx1"/>
                          </a:solidFill>
                        </a:rPr>
                        <a:t>DCCTMES</a:t>
                      </a:r>
                      <a:endParaRPr lang="en-PH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500" dirty="0" smtClean="0">
                          <a:solidFill>
                            <a:schemeClr val="tx1"/>
                          </a:solidFill>
                        </a:rPr>
                        <a:t>October 10, 2014 – 4:00- 4:30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21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>
                <a:solidFill>
                  <a:schemeClr val="bg1"/>
                </a:solidFill>
              </a:rPr>
              <a:t>District Level </a:t>
            </a:r>
            <a:br>
              <a:rPr lang="en-PH" b="1" dirty="0">
                <a:solidFill>
                  <a:schemeClr val="bg1"/>
                </a:solidFill>
              </a:rPr>
            </a:br>
            <a:r>
              <a:rPr lang="en-PH" b="1" dirty="0">
                <a:solidFill>
                  <a:schemeClr val="bg1"/>
                </a:solidFill>
              </a:rPr>
              <a:t>Validation Schedule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894530"/>
              </p:ext>
            </p:extLst>
          </p:nvPr>
        </p:nvGraphicFramePr>
        <p:xfrm>
          <a:off x="457200" y="1600200"/>
          <a:ext cx="8229600" cy="416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5865"/>
                <a:gridCol w="51837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PH" sz="2500" dirty="0" smtClean="0">
                          <a:solidFill>
                            <a:schemeClr val="tx1"/>
                          </a:solidFill>
                        </a:rPr>
                        <a:t>School </a:t>
                      </a:r>
                      <a:endParaRPr lang="en-PH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500" dirty="0" smtClean="0">
                          <a:solidFill>
                            <a:schemeClr val="tx1"/>
                          </a:solidFill>
                        </a:rPr>
                        <a:t>Date and Time</a:t>
                      </a:r>
                      <a:endParaRPr lang="en-PH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PH" sz="2500" dirty="0" err="1" smtClean="0">
                          <a:solidFill>
                            <a:schemeClr val="tx1"/>
                          </a:solidFill>
                        </a:rPr>
                        <a:t>Lamdas</a:t>
                      </a:r>
                      <a:r>
                        <a:rPr lang="en-PH" sz="2500" dirty="0" smtClean="0">
                          <a:solidFill>
                            <a:schemeClr val="tx1"/>
                          </a:solidFill>
                        </a:rPr>
                        <a:t> ES</a:t>
                      </a:r>
                      <a:endParaRPr lang="en-PH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PH" sz="2500" dirty="0" smtClean="0">
                          <a:solidFill>
                            <a:schemeClr val="tx1"/>
                          </a:solidFill>
                        </a:rPr>
                        <a:t>October 13, 2014 – 8:00-8:30</a:t>
                      </a:r>
                      <a:endParaRPr lang="en-PH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PH" sz="2500" dirty="0" err="1" smtClean="0">
                          <a:solidFill>
                            <a:schemeClr val="tx1"/>
                          </a:solidFill>
                        </a:rPr>
                        <a:t>Lanot</a:t>
                      </a:r>
                      <a:r>
                        <a:rPr lang="en-PH" sz="2500" dirty="0" smtClean="0">
                          <a:solidFill>
                            <a:schemeClr val="tx1"/>
                          </a:solidFill>
                        </a:rPr>
                        <a:t> ES</a:t>
                      </a:r>
                      <a:endParaRPr lang="en-PH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500" dirty="0" smtClean="0">
                          <a:solidFill>
                            <a:schemeClr val="tx1"/>
                          </a:solidFill>
                        </a:rPr>
                        <a:t>October 13, 2014 – 8:30-9:30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PH" sz="2500" dirty="0" err="1" smtClean="0">
                          <a:solidFill>
                            <a:schemeClr val="tx1"/>
                          </a:solidFill>
                        </a:rPr>
                        <a:t>Pantao</a:t>
                      </a:r>
                      <a:r>
                        <a:rPr lang="en-PH" sz="25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PH" sz="2500" dirty="0" err="1" smtClean="0">
                          <a:solidFill>
                            <a:schemeClr val="tx1"/>
                          </a:solidFill>
                        </a:rPr>
                        <a:t>Brgy</a:t>
                      </a:r>
                      <a:r>
                        <a:rPr lang="en-PH" sz="2500" dirty="0" smtClean="0">
                          <a:solidFill>
                            <a:schemeClr val="tx1"/>
                          </a:solidFill>
                        </a:rPr>
                        <a:t>. Site ES</a:t>
                      </a:r>
                      <a:endParaRPr lang="en-PH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500" dirty="0" smtClean="0">
                          <a:solidFill>
                            <a:schemeClr val="tx1"/>
                          </a:solidFill>
                        </a:rPr>
                        <a:t>October 13, 2014 – 12:30-1:00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PH" sz="2500" dirty="0" err="1" smtClean="0">
                          <a:solidFill>
                            <a:schemeClr val="tx1"/>
                          </a:solidFill>
                        </a:rPr>
                        <a:t>Pantao</a:t>
                      </a:r>
                      <a:r>
                        <a:rPr lang="en-PH" sz="2500" dirty="0" smtClean="0">
                          <a:solidFill>
                            <a:schemeClr val="tx1"/>
                          </a:solidFill>
                        </a:rPr>
                        <a:t> ES</a:t>
                      </a:r>
                      <a:endParaRPr lang="en-PH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500" dirty="0" smtClean="0">
                          <a:solidFill>
                            <a:schemeClr val="tx1"/>
                          </a:solidFill>
                        </a:rPr>
                        <a:t>October 13, 2014 – 2:30- 3:00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PH" sz="2500" dirty="0" smtClean="0">
                          <a:solidFill>
                            <a:schemeClr val="tx1"/>
                          </a:solidFill>
                        </a:rPr>
                        <a:t>PGSMES</a:t>
                      </a:r>
                      <a:endParaRPr lang="en-PH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500" dirty="0" smtClean="0">
                          <a:solidFill>
                            <a:schemeClr val="tx1"/>
                          </a:solidFill>
                        </a:rPr>
                        <a:t>October 13, 2014 – 3:00-3:30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PH" sz="2500" dirty="0" err="1" smtClean="0">
                          <a:solidFill>
                            <a:schemeClr val="tx1"/>
                          </a:solidFill>
                        </a:rPr>
                        <a:t>Tingtingon</a:t>
                      </a:r>
                      <a:r>
                        <a:rPr lang="en-PH" sz="2500" dirty="0" smtClean="0">
                          <a:solidFill>
                            <a:schemeClr val="tx1"/>
                          </a:solidFill>
                        </a:rPr>
                        <a:t> ES</a:t>
                      </a:r>
                      <a:endParaRPr lang="en-PH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500" dirty="0" smtClean="0">
                          <a:solidFill>
                            <a:schemeClr val="tx1"/>
                          </a:solidFill>
                        </a:rPr>
                        <a:t>October 13, 2014 – 3:30- 4:00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PH" sz="2500" dirty="0" smtClean="0">
                          <a:solidFill>
                            <a:srgbClr val="FF0000"/>
                          </a:solidFill>
                        </a:rPr>
                        <a:t>District Office</a:t>
                      </a:r>
                      <a:endParaRPr lang="en-PH" sz="2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500" dirty="0" smtClean="0">
                          <a:solidFill>
                            <a:srgbClr val="FF0000"/>
                          </a:solidFill>
                        </a:rPr>
                        <a:t>To Consolidate</a:t>
                      </a:r>
                      <a:r>
                        <a:rPr lang="en-PH" sz="2500" baseline="0" dirty="0" smtClean="0">
                          <a:solidFill>
                            <a:srgbClr val="FF0000"/>
                          </a:solidFill>
                        </a:rPr>
                        <a:t> all reports</a:t>
                      </a:r>
                      <a:endParaRPr lang="en-PH" sz="25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510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smtClean="0">
                <a:solidFill>
                  <a:schemeClr val="bg1"/>
                </a:solidFill>
              </a:rPr>
              <a:t>Page Layout </a:t>
            </a:r>
            <a:endParaRPr lang="en-PH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1600200"/>
            <a:ext cx="7474310" cy="4525963"/>
          </a:xfrm>
        </p:spPr>
        <p:txBody>
          <a:bodyPr/>
          <a:lstStyle/>
          <a:p>
            <a:r>
              <a:rPr lang="en-PH" b="1" dirty="0" smtClean="0">
                <a:solidFill>
                  <a:schemeClr val="bg1"/>
                </a:solidFill>
              </a:rPr>
              <a:t>Paper Orientation -	Landscape</a:t>
            </a:r>
          </a:p>
          <a:p>
            <a:r>
              <a:rPr lang="en-PH" b="1" dirty="0" smtClean="0">
                <a:solidFill>
                  <a:schemeClr val="bg1"/>
                </a:solidFill>
              </a:rPr>
              <a:t>Paper Size		  -     Short</a:t>
            </a:r>
          </a:p>
          <a:p>
            <a:r>
              <a:rPr lang="en-PH" b="1" dirty="0" smtClean="0">
                <a:solidFill>
                  <a:schemeClr val="bg1"/>
                </a:solidFill>
              </a:rPr>
              <a:t>Paper Margin:</a:t>
            </a:r>
          </a:p>
          <a:p>
            <a:pPr lvl="1"/>
            <a:r>
              <a:rPr lang="en-PH" b="1" dirty="0" smtClean="0">
                <a:solidFill>
                  <a:schemeClr val="bg1"/>
                </a:solidFill>
              </a:rPr>
              <a:t>Top 		- 	1.5”</a:t>
            </a:r>
          </a:p>
          <a:p>
            <a:pPr lvl="1"/>
            <a:r>
              <a:rPr lang="en-PH" b="1" dirty="0" smtClean="0">
                <a:solidFill>
                  <a:schemeClr val="bg1"/>
                </a:solidFill>
              </a:rPr>
              <a:t>Bottom	-	0.5”</a:t>
            </a:r>
          </a:p>
          <a:p>
            <a:pPr lvl="1"/>
            <a:r>
              <a:rPr lang="en-PH" b="1" dirty="0" smtClean="0">
                <a:solidFill>
                  <a:schemeClr val="bg1"/>
                </a:solidFill>
              </a:rPr>
              <a:t>Left		-	0.5”</a:t>
            </a:r>
          </a:p>
          <a:p>
            <a:pPr lvl="1"/>
            <a:r>
              <a:rPr lang="en-PH" b="1" dirty="0" smtClean="0">
                <a:solidFill>
                  <a:schemeClr val="bg1"/>
                </a:solidFill>
              </a:rPr>
              <a:t>Right		-	0.5”</a:t>
            </a:r>
            <a:endParaRPr lang="en-PH" b="1" dirty="0">
              <a:solidFill>
                <a:schemeClr val="bg1"/>
              </a:solidFill>
            </a:endParaRPr>
          </a:p>
          <a:p>
            <a:pPr lvl="1"/>
            <a:endParaRPr lang="en-PH" b="1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PH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smtClean="0">
                <a:solidFill>
                  <a:schemeClr val="bg1"/>
                </a:solidFill>
              </a:rPr>
              <a:t>What to submit</a:t>
            </a:r>
            <a:endParaRPr lang="en-PH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1600200"/>
            <a:ext cx="7474310" cy="4525963"/>
          </a:xfrm>
        </p:spPr>
        <p:txBody>
          <a:bodyPr/>
          <a:lstStyle/>
          <a:p>
            <a:r>
              <a:rPr lang="en-PH" b="1" dirty="0" smtClean="0">
                <a:solidFill>
                  <a:schemeClr val="bg1"/>
                </a:solidFill>
              </a:rPr>
              <a:t>Validated Form 1</a:t>
            </a:r>
          </a:p>
          <a:p>
            <a:r>
              <a:rPr lang="en-PH" b="1" dirty="0" smtClean="0">
                <a:solidFill>
                  <a:schemeClr val="bg1"/>
                </a:solidFill>
              </a:rPr>
              <a:t>Form 2</a:t>
            </a:r>
          </a:p>
          <a:p>
            <a:r>
              <a:rPr lang="en-PH" b="1" dirty="0">
                <a:solidFill>
                  <a:schemeClr val="bg1"/>
                </a:solidFill>
              </a:rPr>
              <a:t>Submit in Folder Properly Labelled</a:t>
            </a:r>
          </a:p>
          <a:p>
            <a:r>
              <a:rPr lang="en-PH" b="1" dirty="0">
                <a:solidFill>
                  <a:schemeClr val="bg1"/>
                </a:solidFill>
              </a:rPr>
              <a:t>Fastened NOT Stapled</a:t>
            </a:r>
          </a:p>
          <a:p>
            <a:r>
              <a:rPr lang="en-PH" b="1" dirty="0">
                <a:solidFill>
                  <a:schemeClr val="bg1"/>
                </a:solidFill>
              </a:rPr>
              <a:t>Have a Received copy.</a:t>
            </a:r>
          </a:p>
          <a:p>
            <a:endParaRPr lang="en-PH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3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PH" sz="5000" b="1" dirty="0" smtClean="0">
                <a:solidFill>
                  <a:schemeClr val="bg1"/>
                </a:solidFill>
              </a:rPr>
              <a:t>Reminders:</a:t>
            </a:r>
            <a:endParaRPr lang="en-PH" sz="5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9784" y="1600200"/>
            <a:ext cx="7940661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n-PH" sz="3500" dirty="0" smtClean="0">
                <a:solidFill>
                  <a:schemeClr val="bg1"/>
                </a:solidFill>
              </a:rPr>
              <a:t>District </a:t>
            </a:r>
            <a:r>
              <a:rPr lang="en-PH" sz="3500" dirty="0">
                <a:solidFill>
                  <a:schemeClr val="bg1"/>
                </a:solidFill>
              </a:rPr>
              <a:t>Cong. Leaders, District Supervisors  and School Heads are requested to strictly implement, monitor and provide  technical assistance to the ones concerned</a:t>
            </a:r>
            <a:r>
              <a:rPr lang="en-PH" sz="3500" dirty="0" smtClean="0">
                <a:solidFill>
                  <a:schemeClr val="bg1"/>
                </a:solidFill>
              </a:rPr>
              <a:t>.</a:t>
            </a:r>
          </a:p>
          <a:p>
            <a:pPr marL="0" lvl="0" indent="0">
              <a:buNone/>
            </a:pPr>
            <a:endParaRPr lang="en-PH" sz="3500" dirty="0">
              <a:solidFill>
                <a:schemeClr val="bg1"/>
              </a:solidFill>
            </a:endParaRPr>
          </a:p>
          <a:p>
            <a:pPr lvl="0"/>
            <a:r>
              <a:rPr lang="en-PH" sz="3500" dirty="0">
                <a:solidFill>
                  <a:schemeClr val="bg1"/>
                </a:solidFill>
              </a:rPr>
              <a:t>We expect for utmost accuracy of LIS data for the good of every learner.</a:t>
            </a:r>
          </a:p>
          <a:p>
            <a:endParaRPr lang="en-PH" sz="3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47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785" y="1291130"/>
            <a:ext cx="7618780" cy="1832460"/>
          </a:xfrm>
        </p:spPr>
        <p:txBody>
          <a:bodyPr>
            <a:normAutofit fontScale="90000"/>
          </a:bodyPr>
          <a:lstStyle/>
          <a:p>
            <a:r>
              <a:rPr lang="en-PH" b="1" dirty="0">
                <a:solidFill>
                  <a:schemeClr val="bg1"/>
                </a:solidFill>
              </a:rPr>
              <a:t>Instructions on the </a:t>
            </a:r>
            <a:r>
              <a:rPr lang="en-PH" b="1" dirty="0" smtClean="0">
                <a:solidFill>
                  <a:schemeClr val="bg1"/>
                </a:solidFill>
              </a:rPr>
              <a:t>Proofreading / Validating </a:t>
            </a:r>
            <a:r>
              <a:rPr lang="en-PH" b="1" dirty="0">
                <a:solidFill>
                  <a:schemeClr val="bg1"/>
                </a:solidFill>
              </a:rPr>
              <a:t>and Editing of LIS issues from School level </a:t>
            </a:r>
            <a:endParaRPr lang="en-P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1596540"/>
            <a:ext cx="7787955" cy="30541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PH" sz="3600" b="1" dirty="0">
                <a:solidFill>
                  <a:schemeClr val="bg1"/>
                </a:solidFill>
              </a:rPr>
              <a:t>Step </a:t>
            </a:r>
            <a:r>
              <a:rPr lang="en-PH" sz="3600" b="1" dirty="0" smtClean="0">
                <a:solidFill>
                  <a:schemeClr val="bg1"/>
                </a:solidFill>
              </a:rPr>
              <a:t>1:</a:t>
            </a:r>
          </a:p>
          <a:p>
            <a:r>
              <a:rPr lang="en-PH" sz="3500" b="1" dirty="0" smtClean="0">
                <a:solidFill>
                  <a:schemeClr val="bg1"/>
                </a:solidFill>
              </a:rPr>
              <a:t>Conduct </a:t>
            </a:r>
            <a:r>
              <a:rPr lang="en-PH" sz="3500" b="1" dirty="0">
                <a:solidFill>
                  <a:schemeClr val="bg1"/>
                </a:solidFill>
              </a:rPr>
              <a:t>orientation to all  School Heads  with School Stat  on</a:t>
            </a:r>
            <a:r>
              <a:rPr lang="en-PH" sz="3500" b="1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endParaRPr lang="en-PH" sz="3500" dirty="0">
              <a:solidFill>
                <a:schemeClr val="bg1"/>
              </a:solidFill>
            </a:endParaRPr>
          </a:p>
          <a:p>
            <a:pPr lvl="1"/>
            <a:r>
              <a:rPr lang="en-PH" sz="3500" dirty="0">
                <a:solidFill>
                  <a:schemeClr val="bg1"/>
                </a:solidFill>
              </a:rPr>
              <a:t>Purpose of reviewing ,Team  proofreading/validating and </a:t>
            </a:r>
            <a:r>
              <a:rPr lang="en-PH" sz="3500" dirty="0" smtClean="0">
                <a:solidFill>
                  <a:schemeClr val="bg1"/>
                </a:solidFill>
              </a:rPr>
              <a:t>Editing</a:t>
            </a:r>
          </a:p>
          <a:p>
            <a:pPr marL="457200" lvl="1" indent="0">
              <a:buNone/>
            </a:pPr>
            <a:endParaRPr lang="en-PH" sz="3500" dirty="0">
              <a:solidFill>
                <a:schemeClr val="bg1"/>
              </a:solidFill>
            </a:endParaRPr>
          </a:p>
          <a:p>
            <a:pPr lvl="1"/>
            <a:r>
              <a:rPr lang="en-PH" sz="3500" dirty="0">
                <a:solidFill>
                  <a:schemeClr val="bg1"/>
                </a:solidFill>
              </a:rPr>
              <a:t>How to proofread/validate and edit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>
                <a:solidFill>
                  <a:schemeClr val="bg1"/>
                </a:solidFill>
              </a:rPr>
              <a:t>District Supervisor/ DIC</a:t>
            </a:r>
            <a:endParaRPr lang="en-P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12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1596540"/>
            <a:ext cx="7787955" cy="3054100"/>
          </a:xfrm>
        </p:spPr>
        <p:txBody>
          <a:bodyPr>
            <a:noAutofit/>
          </a:bodyPr>
          <a:lstStyle/>
          <a:p>
            <a:pPr lvl="1"/>
            <a:r>
              <a:rPr lang="en-PH" sz="3600" dirty="0">
                <a:solidFill>
                  <a:schemeClr val="bg1"/>
                </a:solidFill>
              </a:rPr>
              <a:t>How to use the generated Form 1 during the proofreading/ validating  and how to record corrections in </a:t>
            </a:r>
            <a:r>
              <a:rPr lang="en-PH" sz="3600" b="1" dirty="0">
                <a:solidFill>
                  <a:srgbClr val="FF0000"/>
                </a:solidFill>
              </a:rPr>
              <a:t>red </a:t>
            </a:r>
            <a:r>
              <a:rPr lang="en-PH" sz="3600" b="1" dirty="0" smtClean="0">
                <a:solidFill>
                  <a:srgbClr val="FF0000"/>
                </a:solidFill>
              </a:rPr>
              <a:t>ink</a:t>
            </a:r>
          </a:p>
          <a:p>
            <a:pPr marL="457200" lvl="1" indent="0">
              <a:buNone/>
            </a:pPr>
            <a:endParaRPr lang="en-PH" sz="3600" b="1" dirty="0">
              <a:solidFill>
                <a:srgbClr val="FF0000"/>
              </a:solidFill>
            </a:endParaRPr>
          </a:p>
          <a:p>
            <a:pPr lvl="1"/>
            <a:r>
              <a:rPr lang="en-PH" sz="3600" dirty="0">
                <a:solidFill>
                  <a:schemeClr val="bg1"/>
                </a:solidFill>
              </a:rPr>
              <a:t>Organize and schedule of  proofreading/validating and Editing so as not  to disrupt classes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>
                <a:solidFill>
                  <a:schemeClr val="bg1"/>
                </a:solidFill>
              </a:rPr>
              <a:t>District Supervisor/ DIC</a:t>
            </a:r>
            <a:endParaRPr lang="en-P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17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2054654"/>
            <a:ext cx="8246070" cy="2901395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PH" sz="3500" b="1" dirty="0" smtClean="0">
                <a:solidFill>
                  <a:schemeClr val="bg1"/>
                </a:solidFill>
              </a:rPr>
              <a:t>Step 2 </a:t>
            </a:r>
            <a:r>
              <a:rPr lang="en-PH" sz="3500" b="1" dirty="0">
                <a:solidFill>
                  <a:schemeClr val="bg1"/>
                </a:solidFill>
              </a:rPr>
              <a:t>.</a:t>
            </a:r>
            <a:r>
              <a:rPr lang="en-PH" sz="3500" dirty="0">
                <a:solidFill>
                  <a:schemeClr val="bg1"/>
                </a:solidFill>
              </a:rPr>
              <a:t>     School Statisticians to </a:t>
            </a:r>
            <a:r>
              <a:rPr lang="en-PH" sz="3500" dirty="0" smtClean="0">
                <a:solidFill>
                  <a:schemeClr val="bg1"/>
                </a:solidFill>
              </a:rPr>
              <a:t>				</a:t>
            </a:r>
            <a:r>
              <a:rPr lang="en-PH" sz="3500" b="1" dirty="0" smtClean="0">
                <a:solidFill>
                  <a:schemeClr val="bg1"/>
                </a:solidFill>
              </a:rPr>
              <a:t>Generate </a:t>
            </a:r>
            <a:r>
              <a:rPr lang="en-PH" sz="3500" b="1" dirty="0">
                <a:solidFill>
                  <a:schemeClr val="bg1"/>
                </a:solidFill>
              </a:rPr>
              <a:t>Form </a:t>
            </a:r>
            <a:r>
              <a:rPr lang="en-PH" sz="3500" b="1" dirty="0" smtClean="0">
                <a:solidFill>
                  <a:schemeClr val="bg1"/>
                </a:solidFill>
              </a:rPr>
              <a:t>1</a:t>
            </a:r>
          </a:p>
          <a:p>
            <a:pPr marL="0" lvl="1" indent="0">
              <a:buNone/>
            </a:pPr>
            <a:endParaRPr lang="en-PH" sz="3500" b="1" dirty="0" smtClean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>
                <a:solidFill>
                  <a:schemeClr val="bg1"/>
                </a:solidFill>
              </a:rPr>
              <a:t>School </a:t>
            </a:r>
            <a:r>
              <a:rPr lang="en-PH" b="1" dirty="0" smtClean="0">
                <a:solidFill>
                  <a:schemeClr val="bg1"/>
                </a:solidFill>
              </a:rPr>
              <a:t>Statisticians</a:t>
            </a:r>
            <a:endParaRPr lang="en-P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33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1291130"/>
            <a:ext cx="7787955" cy="3359510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PH" sz="3500" b="1" dirty="0" smtClean="0">
                <a:solidFill>
                  <a:schemeClr val="bg1"/>
                </a:solidFill>
              </a:rPr>
              <a:t>Step 3: </a:t>
            </a:r>
          </a:p>
          <a:p>
            <a:pPr marL="457200" lvl="1" indent="-457200"/>
            <a:r>
              <a:rPr lang="en-PH" sz="3500" b="1" dirty="0" smtClean="0">
                <a:solidFill>
                  <a:schemeClr val="bg1"/>
                </a:solidFill>
              </a:rPr>
              <a:t> </a:t>
            </a:r>
            <a:r>
              <a:rPr lang="en-PH" sz="3500" b="1" dirty="0">
                <a:solidFill>
                  <a:schemeClr val="bg1"/>
                </a:solidFill>
              </a:rPr>
              <a:t>“ SAVE</a:t>
            </a:r>
            <a:r>
              <a:rPr lang="en-PH" sz="3500" dirty="0">
                <a:solidFill>
                  <a:schemeClr val="bg1"/>
                </a:solidFill>
              </a:rPr>
              <a:t>” the excel form and </a:t>
            </a:r>
            <a:r>
              <a:rPr lang="en-PH" sz="3500" b="1" dirty="0">
                <a:solidFill>
                  <a:schemeClr val="bg1"/>
                </a:solidFill>
              </a:rPr>
              <a:t>insert a  row in between</a:t>
            </a:r>
            <a:r>
              <a:rPr lang="en-PH" sz="3500" dirty="0">
                <a:solidFill>
                  <a:schemeClr val="bg1"/>
                </a:solidFill>
              </a:rPr>
              <a:t>.  This  space is  intended for corrections to be made.  </a:t>
            </a:r>
            <a:endParaRPr lang="en-PH" sz="3500" dirty="0" smtClean="0">
              <a:solidFill>
                <a:schemeClr val="bg1"/>
              </a:solidFill>
            </a:endParaRPr>
          </a:p>
          <a:p>
            <a:pPr marL="457200" lvl="1" indent="-457200"/>
            <a:r>
              <a:rPr lang="en-PH" sz="3500" dirty="0" smtClean="0">
                <a:solidFill>
                  <a:schemeClr val="bg1"/>
                </a:solidFill>
              </a:rPr>
              <a:t>Encode </a:t>
            </a:r>
            <a:r>
              <a:rPr lang="en-PH" sz="3500" dirty="0">
                <a:solidFill>
                  <a:schemeClr val="bg1"/>
                </a:solidFill>
              </a:rPr>
              <a:t>“ Validated by School Registrar and Teacher” “, </a:t>
            </a:r>
            <a:endParaRPr lang="en-PH" sz="3500" dirty="0" smtClean="0">
              <a:solidFill>
                <a:schemeClr val="bg1"/>
              </a:solidFill>
            </a:endParaRPr>
          </a:p>
          <a:p>
            <a:pPr marL="457200" lvl="1" indent="-457200"/>
            <a:r>
              <a:rPr lang="en-PH" sz="3500" dirty="0" smtClean="0">
                <a:solidFill>
                  <a:schemeClr val="bg1"/>
                </a:solidFill>
              </a:rPr>
              <a:t>Edited </a:t>
            </a:r>
            <a:r>
              <a:rPr lang="en-PH" sz="3500" dirty="0">
                <a:solidFill>
                  <a:schemeClr val="bg1"/>
                </a:solidFill>
              </a:rPr>
              <a:t>by School Stat and Teacher “, “Certified validated and </a:t>
            </a:r>
            <a:endParaRPr lang="en-PH" sz="3500" dirty="0" smtClean="0">
              <a:solidFill>
                <a:schemeClr val="bg1"/>
              </a:solidFill>
            </a:endParaRPr>
          </a:p>
          <a:p>
            <a:pPr marL="457200" lvl="1" indent="-457200"/>
            <a:r>
              <a:rPr lang="en-PH" sz="3500" dirty="0" smtClean="0">
                <a:solidFill>
                  <a:schemeClr val="bg1"/>
                </a:solidFill>
              </a:rPr>
              <a:t>edited </a:t>
            </a:r>
            <a:r>
              <a:rPr lang="en-PH" sz="3500" dirty="0">
                <a:solidFill>
                  <a:schemeClr val="bg1"/>
                </a:solidFill>
              </a:rPr>
              <a:t>by School Head”     </a:t>
            </a:r>
            <a:r>
              <a:rPr lang="en-PH" sz="3500" dirty="0" smtClean="0">
                <a:solidFill>
                  <a:schemeClr val="bg1"/>
                </a:solidFill>
              </a:rPr>
              <a:t> </a:t>
            </a: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>
                <a:solidFill>
                  <a:schemeClr val="bg1"/>
                </a:solidFill>
              </a:rPr>
              <a:t>School </a:t>
            </a:r>
            <a:r>
              <a:rPr lang="en-PH" b="1" dirty="0" smtClean="0">
                <a:solidFill>
                  <a:schemeClr val="bg1"/>
                </a:solidFill>
              </a:rPr>
              <a:t>Statisticians</a:t>
            </a:r>
            <a:endParaRPr lang="en-P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28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3429000"/>
            <a:ext cx="3206805" cy="2697163"/>
          </a:xfrm>
        </p:spPr>
        <p:txBody>
          <a:bodyPr/>
          <a:lstStyle/>
          <a:p>
            <a:pPr marL="0" indent="0">
              <a:buNone/>
            </a:pPr>
            <a:r>
              <a:rPr lang="en-PH" sz="1700" b="1" dirty="0" smtClean="0">
                <a:solidFill>
                  <a:schemeClr val="bg1"/>
                </a:solidFill>
              </a:rPr>
              <a:t>Validated by:</a:t>
            </a:r>
          </a:p>
          <a:p>
            <a:pPr marL="0" indent="0">
              <a:buNone/>
            </a:pPr>
            <a:endParaRPr lang="en-PH" sz="17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PH" sz="17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PH" sz="1700" b="1" dirty="0" smtClean="0">
                <a:solidFill>
                  <a:schemeClr val="bg1"/>
                </a:solidFill>
              </a:rPr>
              <a:t>HYDON B. LIBRADILLA</a:t>
            </a:r>
          </a:p>
          <a:p>
            <a:pPr marL="0" indent="0">
              <a:buNone/>
            </a:pPr>
            <a:r>
              <a:rPr lang="en-PH" sz="1700" b="1" dirty="0" smtClean="0">
                <a:solidFill>
                  <a:schemeClr val="bg1"/>
                </a:solidFill>
              </a:rPr>
              <a:t>Registrar </a:t>
            </a:r>
          </a:p>
          <a:p>
            <a:pPr marL="0" indent="0">
              <a:buNone/>
            </a:pPr>
            <a:endParaRPr lang="en-PH" sz="17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PH" sz="1700" b="1" dirty="0" smtClean="0">
                <a:solidFill>
                  <a:schemeClr val="bg1"/>
                </a:solidFill>
              </a:rPr>
              <a:t>HYDON B. LIBRADILLA</a:t>
            </a:r>
          </a:p>
          <a:p>
            <a:pPr marL="0" indent="0">
              <a:buNone/>
            </a:pPr>
            <a:r>
              <a:rPr lang="en-PH" sz="1700" b="1" dirty="0" smtClean="0">
                <a:solidFill>
                  <a:schemeClr val="bg1"/>
                </a:solidFill>
              </a:rPr>
              <a:t>Adviser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197655" y="3441916"/>
            <a:ext cx="3206805" cy="269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PH" sz="1700" b="1" dirty="0" smtClean="0">
                <a:solidFill>
                  <a:schemeClr val="bg1"/>
                </a:solidFill>
              </a:rPr>
              <a:t>Edited by:</a:t>
            </a:r>
          </a:p>
          <a:p>
            <a:pPr marL="0" indent="0">
              <a:buFontTx/>
              <a:buNone/>
            </a:pPr>
            <a:endParaRPr lang="en-PH" sz="1700" b="1" dirty="0" smtClean="0">
              <a:solidFill>
                <a:schemeClr val="bg1"/>
              </a:solidFill>
            </a:endParaRPr>
          </a:p>
          <a:p>
            <a:pPr marL="0" indent="0">
              <a:buFontTx/>
              <a:buNone/>
            </a:pPr>
            <a:endParaRPr lang="en-PH" sz="1700" b="1" dirty="0" smtClean="0">
              <a:solidFill>
                <a:schemeClr val="bg1"/>
              </a:solidFill>
            </a:endParaRPr>
          </a:p>
          <a:p>
            <a:pPr marL="0" indent="0">
              <a:buFontTx/>
              <a:buNone/>
            </a:pPr>
            <a:r>
              <a:rPr lang="en-PH" sz="1700" b="1" dirty="0" smtClean="0">
                <a:solidFill>
                  <a:schemeClr val="bg1"/>
                </a:solidFill>
              </a:rPr>
              <a:t>HYDON B. LIBRADILLA</a:t>
            </a:r>
          </a:p>
          <a:p>
            <a:pPr marL="0" indent="0">
              <a:buFontTx/>
              <a:buNone/>
            </a:pPr>
            <a:r>
              <a:rPr lang="en-PH" sz="1700" b="1" dirty="0" smtClean="0">
                <a:solidFill>
                  <a:schemeClr val="bg1"/>
                </a:solidFill>
              </a:rPr>
              <a:t>School Statistician </a:t>
            </a:r>
          </a:p>
          <a:p>
            <a:pPr marL="0" indent="0">
              <a:buFontTx/>
              <a:buNone/>
            </a:pPr>
            <a:endParaRPr lang="en-PH" sz="1700" b="1" dirty="0" smtClean="0">
              <a:solidFill>
                <a:schemeClr val="bg1"/>
              </a:solidFill>
            </a:endParaRPr>
          </a:p>
          <a:p>
            <a:pPr marL="0" indent="0">
              <a:buFontTx/>
              <a:buNone/>
            </a:pPr>
            <a:r>
              <a:rPr lang="en-PH" sz="1700" b="1" dirty="0" smtClean="0">
                <a:solidFill>
                  <a:schemeClr val="bg1"/>
                </a:solidFill>
              </a:rPr>
              <a:t>HYDON B. LIBRADILLA</a:t>
            </a:r>
          </a:p>
          <a:p>
            <a:pPr marL="0" indent="0">
              <a:buFontTx/>
              <a:buNone/>
            </a:pPr>
            <a:r>
              <a:rPr lang="en-PH" sz="1700" b="1" dirty="0" smtClean="0">
                <a:solidFill>
                  <a:schemeClr val="bg1"/>
                </a:solidFill>
              </a:rPr>
              <a:t>Adviser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99050" y="3409630"/>
            <a:ext cx="3206805" cy="269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PH" sz="1700" b="1" dirty="0" smtClean="0">
                <a:solidFill>
                  <a:schemeClr val="bg1"/>
                </a:solidFill>
              </a:rPr>
              <a:t>Certified Validated and Edited by:</a:t>
            </a:r>
          </a:p>
          <a:p>
            <a:pPr marL="0" indent="0">
              <a:buFontTx/>
              <a:buNone/>
            </a:pPr>
            <a:endParaRPr lang="en-PH" sz="1700" b="1" dirty="0" smtClean="0">
              <a:solidFill>
                <a:schemeClr val="bg1"/>
              </a:solidFill>
            </a:endParaRPr>
          </a:p>
          <a:p>
            <a:pPr marL="0" indent="0">
              <a:buFontTx/>
              <a:buNone/>
            </a:pPr>
            <a:endParaRPr lang="en-PH" sz="1700" b="1" dirty="0" smtClean="0">
              <a:solidFill>
                <a:schemeClr val="bg1"/>
              </a:solidFill>
            </a:endParaRPr>
          </a:p>
          <a:p>
            <a:pPr marL="0" indent="0">
              <a:buFontTx/>
              <a:buNone/>
            </a:pPr>
            <a:endParaRPr lang="en-PH" sz="1700" b="1" dirty="0" smtClean="0">
              <a:solidFill>
                <a:schemeClr val="bg1"/>
              </a:solidFill>
            </a:endParaRPr>
          </a:p>
          <a:p>
            <a:pPr marL="0" indent="0">
              <a:buFontTx/>
              <a:buNone/>
            </a:pPr>
            <a:r>
              <a:rPr lang="en-PH" sz="1700" b="1" dirty="0" smtClean="0">
                <a:solidFill>
                  <a:schemeClr val="bg1"/>
                </a:solidFill>
              </a:rPr>
              <a:t>HYDON B. LIBRADILLA</a:t>
            </a:r>
          </a:p>
          <a:p>
            <a:pPr marL="0" indent="0">
              <a:buFontTx/>
              <a:buNone/>
            </a:pPr>
            <a:r>
              <a:rPr lang="en-PH" sz="1700" b="1" dirty="0" smtClean="0">
                <a:solidFill>
                  <a:schemeClr val="bg1"/>
                </a:solidFill>
              </a:rPr>
              <a:t>School Head</a:t>
            </a:r>
          </a:p>
        </p:txBody>
      </p:sp>
    </p:spTree>
    <p:extLst>
      <p:ext uri="{BB962C8B-B14F-4D97-AF65-F5344CB8AC3E}">
        <p14:creationId xmlns:p14="http://schemas.microsoft.com/office/powerpoint/2010/main" val="271408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526</TotalTime>
  <Words>704</Words>
  <Application>Microsoft Office PowerPoint</Application>
  <PresentationFormat>On-screen Show (4:3)</PresentationFormat>
  <Paragraphs>199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Theme1</vt:lpstr>
      <vt:lpstr>FINAL LIS HOUSEKEEPING FOR 2014  </vt:lpstr>
      <vt:lpstr>Reminders:</vt:lpstr>
      <vt:lpstr>Reminders:</vt:lpstr>
      <vt:lpstr>Instructions on the Proofreading / Validating and Editing of LIS issues from School level </vt:lpstr>
      <vt:lpstr>District Supervisor/ DIC</vt:lpstr>
      <vt:lpstr>District Supervisor/ DIC</vt:lpstr>
      <vt:lpstr>School Statisticians</vt:lpstr>
      <vt:lpstr>School Statisticians</vt:lpstr>
      <vt:lpstr>PowerPoint Presentation</vt:lpstr>
      <vt:lpstr>School Head to be assisted by the School Stat, School ICT Coor. and School Registrar </vt:lpstr>
      <vt:lpstr>School Head to be assisted by the School Stat, School ICT Coor. and School Registrar </vt:lpstr>
      <vt:lpstr>School Head to be assisted by the School Stat, School ICT Coor. and School Registrar </vt:lpstr>
      <vt:lpstr>Teacher with School Registrar</vt:lpstr>
      <vt:lpstr>Teacher with School Registrar</vt:lpstr>
      <vt:lpstr>Teacher with School Registrar</vt:lpstr>
      <vt:lpstr>Teacher with School Statistician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District Level  Validation Schedule</vt:lpstr>
      <vt:lpstr>District Level  Validation Schedule</vt:lpstr>
      <vt:lpstr>Page Layout </vt:lpstr>
      <vt:lpstr>What to submit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PC</cp:lastModifiedBy>
  <cp:revision>71</cp:revision>
  <dcterms:created xsi:type="dcterms:W3CDTF">2013-08-21T19:17:07Z</dcterms:created>
  <dcterms:modified xsi:type="dcterms:W3CDTF">2014-10-02T02:07:48Z</dcterms:modified>
</cp:coreProperties>
</file>